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sldIdLst>
    <p:sldId id="256" r:id="rId2"/>
    <p:sldId id="273" r:id="rId3"/>
    <p:sldId id="257" r:id="rId4"/>
    <p:sldId id="265" r:id="rId5"/>
    <p:sldId id="264" r:id="rId6"/>
    <p:sldId id="263" r:id="rId7"/>
    <p:sldId id="258" r:id="rId8"/>
    <p:sldId id="266" r:id="rId9"/>
    <p:sldId id="260" r:id="rId10"/>
    <p:sldId id="267" r:id="rId11"/>
    <p:sldId id="269" r:id="rId12"/>
    <p:sldId id="268" r:id="rId13"/>
    <p:sldId id="259" r:id="rId14"/>
    <p:sldId id="271" r:id="rId15"/>
    <p:sldId id="272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60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8/31/2021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7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8/31/2021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703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8/31/2021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58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8/31/2021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69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8/31/2021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03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8/31/2021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8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8/31/2021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24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8/31/2021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96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8/31/2021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19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8/31/2021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6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8/31/2021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347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8/31/2021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1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cation.gouv.fr/bo/21/Hebdo5/MENE2036974N.htm" TargetMode="External"/><Relationship Id="rId2" Type="http://schemas.openxmlformats.org/officeDocument/2006/relationships/hyperlink" Target="https://www.education.gouv.fr/bo/19/Special1/MENE1901575A.ht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Bac de français 2022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848267"/>
          </a:xfrm>
        </p:spPr>
        <p:txBody>
          <a:bodyPr>
            <a:normAutofit/>
          </a:bodyPr>
          <a:lstStyle/>
          <a:p>
            <a:r>
              <a:rPr lang="fr-FR" dirty="0" smtClean="0"/>
              <a:t>Le programme de français  :</a:t>
            </a:r>
          </a:p>
          <a:p>
            <a:r>
              <a:rPr lang="fr-FR" dirty="0" smtClean="0">
                <a:hlinkClick r:id="rId2"/>
              </a:rPr>
              <a:t>https://www.education.gouv.fr/bo/19/Special1/MENE1901575A.htm</a:t>
            </a:r>
            <a:endParaRPr lang="fr-FR" dirty="0" smtClean="0"/>
          </a:p>
          <a:p>
            <a:r>
              <a:rPr lang="fr-FR" dirty="0" smtClean="0"/>
              <a:t>Les œuvres au programme cette année :</a:t>
            </a:r>
            <a:endParaRPr lang="fr-FR" dirty="0"/>
          </a:p>
          <a:p>
            <a:r>
              <a:rPr lang="fr-FR" dirty="0" smtClean="0">
                <a:hlinkClick r:id="rId3"/>
              </a:rPr>
              <a:t>https://www.education.gouv.fr/bo/21/Hebdo5/MENE2036974N.htm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654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53000" cy="68294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0"/>
            <a:ext cx="7277100" cy="485376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021" y="3199928"/>
            <a:ext cx="2517958" cy="33076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2504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b="26638"/>
          <a:stretch/>
        </p:blipFill>
        <p:spPr>
          <a:xfrm>
            <a:off x="0" y="-8020"/>
            <a:ext cx="6689559" cy="68660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b="1474"/>
          <a:stretch/>
        </p:blipFill>
        <p:spPr>
          <a:xfrm>
            <a:off x="6689559" y="0"/>
            <a:ext cx="5502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8364"/>
          <a:stretch/>
        </p:blipFill>
        <p:spPr>
          <a:xfrm>
            <a:off x="-16043" y="0"/>
            <a:ext cx="8486273" cy="687649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577" y="3943901"/>
            <a:ext cx="3855423" cy="291409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l="13191" r="8313"/>
          <a:stretch/>
        </p:blipFill>
        <p:spPr>
          <a:xfrm>
            <a:off x="8325853" y="0"/>
            <a:ext cx="385010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Le </a:t>
            </a:r>
            <a:r>
              <a:rPr lang="fr-FR" sz="3200" b="1" dirty="0">
                <a:solidFill>
                  <a:srgbClr val="FF0000"/>
                </a:solidFill>
              </a:rPr>
              <a:t>théâtre</a:t>
            </a:r>
            <a:r>
              <a:rPr lang="fr-FR" sz="3200" dirty="0"/>
              <a:t> du XVIIe siècle au XXIe siècle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369127"/>
            <a:ext cx="8197516" cy="3807836"/>
          </a:xfrm>
        </p:spPr>
        <p:txBody>
          <a:bodyPr/>
          <a:lstStyle/>
          <a:p>
            <a:r>
              <a:rPr lang="fr-FR" dirty="0">
                <a:solidFill>
                  <a:srgbClr val="7030A0"/>
                </a:solidFill>
              </a:rPr>
              <a:t>Molière</a:t>
            </a:r>
            <a:r>
              <a:rPr lang="fr-FR" dirty="0"/>
              <a:t>, </a:t>
            </a:r>
            <a:r>
              <a:rPr lang="fr-FR" i="1" dirty="0" smtClean="0">
                <a:solidFill>
                  <a:srgbClr val="0070C0"/>
                </a:solidFill>
              </a:rPr>
              <a:t>Le </a:t>
            </a:r>
            <a:r>
              <a:rPr lang="fr-FR" i="1" dirty="0">
                <a:solidFill>
                  <a:srgbClr val="0070C0"/>
                </a:solidFill>
              </a:rPr>
              <a:t>Malade </a:t>
            </a:r>
            <a:r>
              <a:rPr lang="fr-FR" i="1" dirty="0" smtClean="0">
                <a:solidFill>
                  <a:srgbClr val="0070C0"/>
                </a:solidFill>
              </a:rPr>
              <a:t>imaginaire</a:t>
            </a:r>
          </a:p>
          <a:p>
            <a:pPr lvl="1"/>
            <a:r>
              <a:rPr lang="fr-FR" dirty="0" smtClean="0"/>
              <a:t>Parcours</a:t>
            </a:r>
            <a:r>
              <a:rPr lang="fr-FR" dirty="0"/>
              <a:t> : "Spectacle et comédie".</a:t>
            </a:r>
          </a:p>
          <a:p>
            <a:r>
              <a:rPr lang="fr-FR" dirty="0">
                <a:solidFill>
                  <a:srgbClr val="7030A0"/>
                </a:solidFill>
              </a:rPr>
              <a:t>Marivaux</a:t>
            </a:r>
            <a:r>
              <a:rPr lang="fr-FR" dirty="0"/>
              <a:t>, </a:t>
            </a:r>
            <a:r>
              <a:rPr lang="fr-FR" i="1" dirty="0" smtClean="0">
                <a:solidFill>
                  <a:srgbClr val="0070C0"/>
                </a:solidFill>
              </a:rPr>
              <a:t>L'Île </a:t>
            </a:r>
            <a:r>
              <a:rPr lang="fr-FR" i="1" dirty="0">
                <a:solidFill>
                  <a:srgbClr val="0070C0"/>
                </a:solidFill>
              </a:rPr>
              <a:t>des </a:t>
            </a:r>
            <a:r>
              <a:rPr lang="fr-FR" i="1" dirty="0" smtClean="0">
                <a:solidFill>
                  <a:srgbClr val="0070C0"/>
                </a:solidFill>
              </a:rPr>
              <a:t>esclaves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fr-FR" dirty="0" smtClean="0"/>
              <a:t>Parcours</a:t>
            </a:r>
            <a:r>
              <a:rPr lang="fr-FR" dirty="0"/>
              <a:t> : "Maîtres et valets".</a:t>
            </a:r>
          </a:p>
          <a:p>
            <a:r>
              <a:rPr lang="fr-FR" dirty="0">
                <a:solidFill>
                  <a:srgbClr val="7030A0"/>
                </a:solidFill>
              </a:rPr>
              <a:t>Jean-Luc Lagarce</a:t>
            </a:r>
            <a:r>
              <a:rPr lang="fr-FR" dirty="0"/>
              <a:t>, </a:t>
            </a:r>
            <a:r>
              <a:rPr lang="fr-FR" i="1" dirty="0" smtClean="0">
                <a:solidFill>
                  <a:srgbClr val="0070C0"/>
                </a:solidFill>
              </a:rPr>
              <a:t>Juste </a:t>
            </a:r>
            <a:r>
              <a:rPr lang="fr-FR" i="1" dirty="0">
                <a:solidFill>
                  <a:srgbClr val="0070C0"/>
                </a:solidFill>
              </a:rPr>
              <a:t>la fin du </a:t>
            </a:r>
            <a:r>
              <a:rPr lang="fr-FR" i="1" dirty="0" smtClean="0">
                <a:solidFill>
                  <a:srgbClr val="0070C0"/>
                </a:solidFill>
              </a:rPr>
              <a:t>monde</a:t>
            </a:r>
            <a:endParaRPr lang="fr-FR" dirty="0" smtClean="0">
              <a:solidFill>
                <a:srgbClr val="0070C0"/>
              </a:solidFill>
            </a:endParaRPr>
          </a:p>
          <a:p>
            <a:pPr lvl="1"/>
            <a:r>
              <a:rPr lang="fr-FR" dirty="0" smtClean="0"/>
              <a:t>Parcours</a:t>
            </a:r>
            <a:r>
              <a:rPr lang="fr-FR" dirty="0"/>
              <a:t> : "Crise personnelle, crise familiale".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0640" t="3819" r="25529" b="58291"/>
          <a:stretch/>
        </p:blipFill>
        <p:spPr>
          <a:xfrm>
            <a:off x="9994230" y="0"/>
            <a:ext cx="2193758" cy="233412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31085" t="-1" r="16533" b="41868"/>
          <a:stretch/>
        </p:blipFill>
        <p:spPr>
          <a:xfrm>
            <a:off x="9994230" y="2334126"/>
            <a:ext cx="2189747" cy="214589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13813" t="3717" r="29370" b="34122"/>
          <a:stretch/>
        </p:blipFill>
        <p:spPr>
          <a:xfrm>
            <a:off x="9994230" y="4480024"/>
            <a:ext cx="2197770" cy="23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051" y="0"/>
            <a:ext cx="5569949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9247"/>
            <a:ext cx="6622051" cy="423875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4840" t="1757" r="3960" b="17251"/>
          <a:stretch/>
        </p:blipFill>
        <p:spPr>
          <a:xfrm>
            <a:off x="5006688" y="153930"/>
            <a:ext cx="3230725" cy="35106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9195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1999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292" y="0"/>
            <a:ext cx="7763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758" y="1"/>
            <a:ext cx="3806661" cy="349366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10969" cy="68580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063" y="0"/>
            <a:ext cx="2748937" cy="388619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969" y="3021582"/>
            <a:ext cx="5981031" cy="386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3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28" y="0"/>
            <a:ext cx="10135916" cy="107652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t="40531"/>
          <a:stretch/>
        </p:blipFill>
        <p:spPr>
          <a:xfrm>
            <a:off x="6108035" y="2779295"/>
            <a:ext cx="5651482" cy="407870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b="59122"/>
          <a:stretch/>
        </p:blipFill>
        <p:spPr>
          <a:xfrm>
            <a:off x="284098" y="1377467"/>
            <a:ext cx="5651482" cy="28036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3165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 smtClean="0"/>
              <a:t>La </a:t>
            </a:r>
            <a:r>
              <a:rPr lang="fr-FR" sz="3200" b="1" dirty="0">
                <a:solidFill>
                  <a:srgbClr val="FF0000"/>
                </a:solidFill>
              </a:rPr>
              <a:t>littérature d'idées </a:t>
            </a:r>
            <a:r>
              <a:rPr lang="fr-FR" sz="3200" dirty="0"/>
              <a:t>du </a:t>
            </a:r>
            <a:r>
              <a:rPr lang="fr-FR" sz="3200" b="1" dirty="0"/>
              <a:t>XVI</a:t>
            </a:r>
            <a:r>
              <a:rPr lang="fr-FR" sz="3200" dirty="0"/>
              <a:t>e siècle au </a:t>
            </a:r>
            <a:r>
              <a:rPr lang="fr-FR" sz="3200" b="1" dirty="0"/>
              <a:t>XVIII</a:t>
            </a:r>
            <a:r>
              <a:rPr lang="fr-FR" sz="3200" dirty="0"/>
              <a:t>e </a:t>
            </a:r>
            <a:r>
              <a:rPr lang="fr-FR" sz="3200" dirty="0" smtClean="0"/>
              <a:t>siècle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8873067" cy="4351338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    </a:t>
            </a:r>
            <a:r>
              <a:rPr lang="fr-FR" dirty="0">
                <a:solidFill>
                  <a:srgbClr val="7030A0"/>
                </a:solidFill>
              </a:rPr>
              <a:t>Rabelais</a:t>
            </a:r>
            <a:r>
              <a:rPr lang="fr-FR" dirty="0"/>
              <a:t>, </a:t>
            </a:r>
            <a:r>
              <a:rPr lang="fr-FR" i="1" dirty="0" smtClean="0">
                <a:solidFill>
                  <a:srgbClr val="0070C0"/>
                </a:solidFill>
              </a:rPr>
              <a:t>Gargantua</a:t>
            </a:r>
            <a:r>
              <a:rPr lang="fr-FR" dirty="0" smtClean="0"/>
              <a:t>, </a:t>
            </a:r>
            <a:r>
              <a:rPr lang="fr-FR" dirty="0"/>
              <a:t>chapitres XI à XXIV </a:t>
            </a:r>
            <a:endParaRPr lang="fr-FR" dirty="0" smtClean="0"/>
          </a:p>
          <a:p>
            <a:pPr lvl="1"/>
            <a:r>
              <a:rPr lang="fr-FR" dirty="0" smtClean="0"/>
              <a:t>Parcours </a:t>
            </a:r>
            <a:r>
              <a:rPr lang="fr-FR" dirty="0"/>
              <a:t>: "La bonne éducation".</a:t>
            </a:r>
          </a:p>
          <a:p>
            <a:r>
              <a:rPr lang="fr-FR" dirty="0"/>
              <a:t>    </a:t>
            </a:r>
            <a:r>
              <a:rPr lang="fr-FR" dirty="0">
                <a:solidFill>
                  <a:srgbClr val="7030A0"/>
                </a:solidFill>
              </a:rPr>
              <a:t>La Bruyère</a:t>
            </a:r>
            <a:r>
              <a:rPr lang="fr-FR" dirty="0"/>
              <a:t>, </a:t>
            </a:r>
            <a:r>
              <a:rPr lang="fr-FR" i="1" dirty="0" smtClean="0">
                <a:solidFill>
                  <a:srgbClr val="0070C0"/>
                </a:solidFill>
              </a:rPr>
              <a:t>Les Caractères</a:t>
            </a:r>
            <a:r>
              <a:rPr lang="fr-FR" dirty="0" smtClean="0"/>
              <a:t>, </a:t>
            </a:r>
            <a:r>
              <a:rPr lang="fr-FR" dirty="0"/>
              <a:t>livre XI "De l'Homme" </a:t>
            </a:r>
            <a:endParaRPr lang="fr-FR" dirty="0" smtClean="0"/>
          </a:p>
          <a:p>
            <a:pPr lvl="1"/>
            <a:r>
              <a:rPr lang="fr-FR" dirty="0" smtClean="0"/>
              <a:t>Parcours </a:t>
            </a:r>
            <a:r>
              <a:rPr lang="fr-FR" dirty="0"/>
              <a:t>: "Peindre les Hommes, examiner la nature humaine".</a:t>
            </a:r>
          </a:p>
          <a:p>
            <a:r>
              <a:rPr lang="fr-FR" dirty="0"/>
              <a:t>    </a:t>
            </a:r>
            <a:r>
              <a:rPr lang="fr-FR" dirty="0">
                <a:solidFill>
                  <a:srgbClr val="7030A0"/>
                </a:solidFill>
              </a:rPr>
              <a:t>Olympe de Gouges</a:t>
            </a:r>
            <a:r>
              <a:rPr lang="fr-FR" dirty="0"/>
              <a:t>, </a:t>
            </a:r>
            <a:r>
              <a:rPr lang="fr-FR" i="1" dirty="0" smtClean="0">
                <a:solidFill>
                  <a:srgbClr val="0070C0"/>
                </a:solidFill>
              </a:rPr>
              <a:t>Déclaration </a:t>
            </a:r>
            <a:r>
              <a:rPr lang="fr-FR" i="1" dirty="0">
                <a:solidFill>
                  <a:srgbClr val="0070C0"/>
                </a:solidFill>
              </a:rPr>
              <a:t>des droits de la femme et de la </a:t>
            </a:r>
            <a:r>
              <a:rPr lang="fr-FR" i="1" dirty="0" smtClean="0">
                <a:solidFill>
                  <a:srgbClr val="0070C0"/>
                </a:solidFill>
              </a:rPr>
              <a:t>citoyenne</a:t>
            </a:r>
            <a:r>
              <a:rPr lang="fr-FR" dirty="0" smtClean="0"/>
              <a:t> </a:t>
            </a:r>
            <a:r>
              <a:rPr lang="fr-FR" dirty="0"/>
              <a:t>(du "préambule" au "postambule") </a:t>
            </a:r>
            <a:endParaRPr lang="fr-FR" dirty="0" smtClean="0"/>
          </a:p>
          <a:p>
            <a:pPr lvl="1"/>
            <a:r>
              <a:rPr lang="fr-FR" dirty="0" smtClean="0"/>
              <a:t>Parcours </a:t>
            </a:r>
            <a:r>
              <a:rPr lang="fr-FR" dirty="0"/>
              <a:t>: "Écrire et combattre pour l'égalité".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1714" t="4102" r="18013" b="7307"/>
          <a:stretch/>
        </p:blipFill>
        <p:spPr>
          <a:xfrm>
            <a:off x="9711265" y="0"/>
            <a:ext cx="2480735" cy="22098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28765" t="1650" r="30625" b="31540"/>
          <a:stretch/>
        </p:blipFill>
        <p:spPr>
          <a:xfrm flipH="1">
            <a:off x="9711266" y="4531805"/>
            <a:ext cx="2480733" cy="232619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3190" r="25204"/>
          <a:stretch/>
        </p:blipFill>
        <p:spPr>
          <a:xfrm>
            <a:off x="9711265" y="2209800"/>
            <a:ext cx="2464693" cy="232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1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4243" r="2545"/>
          <a:stretch/>
        </p:blipFill>
        <p:spPr>
          <a:xfrm>
            <a:off x="16042" y="0"/>
            <a:ext cx="10571748" cy="687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6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2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9922" r="20710" b="30731"/>
          <a:stretch/>
        </p:blipFill>
        <p:spPr>
          <a:xfrm flipH="1">
            <a:off x="-48128" y="0"/>
            <a:ext cx="10411328" cy="683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2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La </a:t>
            </a:r>
            <a:r>
              <a:rPr lang="fr-FR" sz="3200" b="1" dirty="0">
                <a:solidFill>
                  <a:srgbClr val="FF0000"/>
                </a:solidFill>
              </a:rPr>
              <a:t>poésie</a:t>
            </a:r>
            <a:r>
              <a:rPr lang="fr-FR" sz="3200" dirty="0"/>
              <a:t> du XIXe siècle au XXIe siècle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    </a:t>
            </a:r>
            <a:r>
              <a:rPr lang="fr-FR" dirty="0">
                <a:solidFill>
                  <a:srgbClr val="7030A0"/>
                </a:solidFill>
              </a:rPr>
              <a:t>Victor Hugo</a:t>
            </a:r>
            <a:r>
              <a:rPr lang="fr-FR" dirty="0"/>
              <a:t>, </a:t>
            </a:r>
            <a:r>
              <a:rPr lang="fr-FR" i="1" dirty="0" smtClean="0">
                <a:solidFill>
                  <a:srgbClr val="0070C0"/>
                </a:solidFill>
              </a:rPr>
              <a:t>Les Contemplations</a:t>
            </a:r>
            <a:r>
              <a:rPr lang="fr-FR" dirty="0" smtClean="0"/>
              <a:t>, </a:t>
            </a:r>
            <a:r>
              <a:rPr lang="fr-FR" dirty="0"/>
              <a:t>livres I à IV </a:t>
            </a:r>
            <a:endParaRPr lang="fr-FR" dirty="0" smtClean="0"/>
          </a:p>
          <a:p>
            <a:pPr lvl="1"/>
            <a:r>
              <a:rPr lang="fr-FR" dirty="0" smtClean="0"/>
              <a:t>Parcours </a:t>
            </a:r>
            <a:r>
              <a:rPr lang="fr-FR" dirty="0"/>
              <a:t>: "Les mémoires d'une âme".</a:t>
            </a:r>
          </a:p>
          <a:p>
            <a:r>
              <a:rPr lang="fr-FR" dirty="0"/>
              <a:t>    </a:t>
            </a:r>
            <a:r>
              <a:rPr lang="fr-FR" dirty="0">
                <a:solidFill>
                  <a:srgbClr val="7030A0"/>
                </a:solidFill>
              </a:rPr>
              <a:t>Charles Baudelaire</a:t>
            </a:r>
            <a:r>
              <a:rPr lang="fr-FR" dirty="0"/>
              <a:t>, </a:t>
            </a:r>
            <a:r>
              <a:rPr lang="fr-FR" i="1" dirty="0" smtClean="0">
                <a:solidFill>
                  <a:srgbClr val="0070C0"/>
                </a:solidFill>
              </a:rPr>
              <a:t>Les </a:t>
            </a:r>
            <a:r>
              <a:rPr lang="fr-FR" i="1" dirty="0">
                <a:solidFill>
                  <a:srgbClr val="0070C0"/>
                </a:solidFill>
              </a:rPr>
              <a:t>Fleurs du </a:t>
            </a:r>
            <a:r>
              <a:rPr lang="fr-FR" i="1" dirty="0" smtClean="0">
                <a:solidFill>
                  <a:srgbClr val="0070C0"/>
                </a:solidFill>
              </a:rPr>
              <a:t>Mal </a:t>
            </a:r>
            <a:endParaRPr lang="fr-FR" dirty="0" smtClean="0"/>
          </a:p>
          <a:p>
            <a:pPr lvl="1"/>
            <a:r>
              <a:rPr lang="fr-FR" dirty="0" smtClean="0"/>
              <a:t>Parcours </a:t>
            </a:r>
            <a:r>
              <a:rPr lang="fr-FR" dirty="0"/>
              <a:t>: "Alchimie poétique : la boue et l'or".</a:t>
            </a:r>
          </a:p>
          <a:p>
            <a:r>
              <a:rPr lang="fr-FR" dirty="0"/>
              <a:t>    </a:t>
            </a:r>
            <a:r>
              <a:rPr lang="fr-FR" dirty="0">
                <a:solidFill>
                  <a:srgbClr val="7030A0"/>
                </a:solidFill>
              </a:rPr>
              <a:t>Guillaume Apollinaire</a:t>
            </a:r>
            <a:r>
              <a:rPr lang="fr-FR" dirty="0"/>
              <a:t>, </a:t>
            </a:r>
            <a:r>
              <a:rPr lang="fr-FR" i="1" dirty="0" smtClean="0">
                <a:solidFill>
                  <a:srgbClr val="0070C0"/>
                </a:solidFill>
              </a:rPr>
              <a:t>Alcools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Parcours </a:t>
            </a:r>
            <a:r>
              <a:rPr lang="fr-FR" dirty="0"/>
              <a:t>: "Modernité poétique ?"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0293" t="6626" r="23105" b="38108"/>
          <a:stretch/>
        </p:blipFill>
        <p:spPr>
          <a:xfrm>
            <a:off x="10274968" y="1"/>
            <a:ext cx="1917032" cy="23942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3474" t="5466" r="24150" b="40582"/>
          <a:stretch/>
        </p:blipFill>
        <p:spPr>
          <a:xfrm>
            <a:off x="10274968" y="2394284"/>
            <a:ext cx="1911230" cy="240751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b="14543"/>
          <a:stretch/>
        </p:blipFill>
        <p:spPr>
          <a:xfrm>
            <a:off x="10269452" y="4788567"/>
            <a:ext cx="1922548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9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439"/>
            <a:ext cx="3971709" cy="508444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71709" y="933471"/>
            <a:ext cx="4160366" cy="508141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32076" y="930439"/>
            <a:ext cx="4059924" cy="50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1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Le </a:t>
            </a:r>
            <a:r>
              <a:rPr lang="fr-FR" sz="3200" b="1" dirty="0">
                <a:solidFill>
                  <a:srgbClr val="FF0000"/>
                </a:solidFill>
              </a:rPr>
              <a:t>roman</a:t>
            </a:r>
            <a:r>
              <a:rPr lang="fr-FR" sz="3200" dirty="0"/>
              <a:t> et le récit du Moyen Âge au XXIe siècle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    </a:t>
            </a:r>
            <a:r>
              <a:rPr lang="fr-FR" dirty="0">
                <a:solidFill>
                  <a:srgbClr val="7030A0"/>
                </a:solidFill>
              </a:rPr>
              <a:t>Madame de Lafayette</a:t>
            </a:r>
            <a:r>
              <a:rPr lang="fr-FR" dirty="0"/>
              <a:t>, </a:t>
            </a:r>
            <a:r>
              <a:rPr lang="fr-FR" i="1" dirty="0" smtClean="0">
                <a:solidFill>
                  <a:srgbClr val="0070C0"/>
                </a:solidFill>
              </a:rPr>
              <a:t>La </a:t>
            </a:r>
            <a:r>
              <a:rPr lang="fr-FR" i="1" dirty="0">
                <a:solidFill>
                  <a:srgbClr val="0070C0"/>
                </a:solidFill>
              </a:rPr>
              <a:t>Princesse de </a:t>
            </a:r>
            <a:r>
              <a:rPr lang="fr-FR" i="1" dirty="0" smtClean="0">
                <a:solidFill>
                  <a:srgbClr val="0070C0"/>
                </a:solidFill>
              </a:rPr>
              <a:t>Clèves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Parcours </a:t>
            </a:r>
            <a:r>
              <a:rPr lang="fr-FR" dirty="0"/>
              <a:t>: "Individu, morale et société".</a:t>
            </a:r>
          </a:p>
          <a:p>
            <a:r>
              <a:rPr lang="fr-FR" dirty="0"/>
              <a:t>    </a:t>
            </a:r>
            <a:r>
              <a:rPr lang="fr-FR" dirty="0">
                <a:solidFill>
                  <a:srgbClr val="7030A0"/>
                </a:solidFill>
              </a:rPr>
              <a:t>Jules Verne</a:t>
            </a:r>
            <a:r>
              <a:rPr lang="fr-FR" dirty="0"/>
              <a:t>, </a:t>
            </a:r>
            <a:r>
              <a:rPr lang="fr-FR" i="1" dirty="0" smtClean="0">
                <a:solidFill>
                  <a:srgbClr val="0070C0"/>
                </a:solidFill>
              </a:rPr>
              <a:t>Voyage </a:t>
            </a:r>
            <a:r>
              <a:rPr lang="fr-FR" i="1" dirty="0">
                <a:solidFill>
                  <a:srgbClr val="0070C0"/>
                </a:solidFill>
              </a:rPr>
              <a:t>au centre de la </a:t>
            </a:r>
            <a:r>
              <a:rPr lang="fr-FR" i="1" dirty="0" smtClean="0">
                <a:solidFill>
                  <a:srgbClr val="0070C0"/>
                </a:solidFill>
              </a:rPr>
              <a:t>Terre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Parcours </a:t>
            </a:r>
            <a:r>
              <a:rPr lang="fr-FR" dirty="0"/>
              <a:t>: "Science et fiction".</a:t>
            </a:r>
          </a:p>
          <a:p>
            <a:r>
              <a:rPr lang="fr-FR" dirty="0"/>
              <a:t>    </a:t>
            </a:r>
            <a:r>
              <a:rPr lang="fr-FR" dirty="0">
                <a:solidFill>
                  <a:srgbClr val="7030A0"/>
                </a:solidFill>
              </a:rPr>
              <a:t>Nathalie Sarraute</a:t>
            </a:r>
            <a:r>
              <a:rPr lang="fr-FR" dirty="0"/>
              <a:t>, </a:t>
            </a:r>
            <a:r>
              <a:rPr lang="fr-FR" i="1" dirty="0" smtClean="0">
                <a:solidFill>
                  <a:srgbClr val="0070C0"/>
                </a:solidFill>
              </a:rPr>
              <a:t>Enfance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Parcours </a:t>
            </a:r>
            <a:r>
              <a:rPr lang="fr-FR" dirty="0"/>
              <a:t>: "Récit et connaissance de soi".</a:t>
            </a: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8218" t="8413" r="24394" b="22006"/>
          <a:stretch/>
        </p:blipFill>
        <p:spPr>
          <a:xfrm>
            <a:off x="10110464" y="2214539"/>
            <a:ext cx="2077257" cy="25851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110465" y="4713789"/>
            <a:ext cx="2081535" cy="21442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30204" t="11079" r="29267" b="21790"/>
          <a:stretch/>
        </p:blipFill>
        <p:spPr>
          <a:xfrm>
            <a:off x="10106185" y="0"/>
            <a:ext cx="2081536" cy="230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9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</TotalTime>
  <Words>275</Words>
  <Application>Microsoft Office PowerPoint</Application>
  <PresentationFormat>Grand écran</PresentationFormat>
  <Paragraphs>36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Thème Office</vt:lpstr>
      <vt:lpstr>Bac de français 2022</vt:lpstr>
      <vt:lpstr>Présentation PowerPoint</vt:lpstr>
      <vt:lpstr>La littérature d'idées du XVIe siècle au XVIIIe siècle</vt:lpstr>
      <vt:lpstr>Présentation PowerPoint</vt:lpstr>
      <vt:lpstr>Présentation PowerPoint</vt:lpstr>
      <vt:lpstr>Présentation PowerPoint</vt:lpstr>
      <vt:lpstr>La poésie du XIXe siècle au XXIe siècle</vt:lpstr>
      <vt:lpstr>Présentation PowerPoint</vt:lpstr>
      <vt:lpstr>Le roman et le récit du Moyen Âge au XXIe siècle</vt:lpstr>
      <vt:lpstr>Présentation PowerPoint</vt:lpstr>
      <vt:lpstr>Présentation PowerPoint</vt:lpstr>
      <vt:lpstr>Présentation PowerPoint</vt:lpstr>
      <vt:lpstr>Le théâtre du XVIIe siècle au XXIe siècle</vt:lpstr>
      <vt:lpstr>Présentation PowerPoint</vt:lpstr>
      <vt:lpstr>Présentation PowerPoint</vt:lpstr>
      <vt:lpstr>Présentation PowerPoint</vt:lpstr>
    </vt:vector>
  </TitlesOfParts>
  <Company>HSH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 de français 2022</dc:title>
  <dc:creator>College les Pins</dc:creator>
  <cp:lastModifiedBy>Collège les Pins</cp:lastModifiedBy>
  <cp:revision>24</cp:revision>
  <dcterms:created xsi:type="dcterms:W3CDTF">2021-06-28T17:03:01Z</dcterms:created>
  <dcterms:modified xsi:type="dcterms:W3CDTF">2021-08-31T18:29:04Z</dcterms:modified>
</cp:coreProperties>
</file>